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sldIdLst>
    <p:sldId id="263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58D"/>
    <a:srgbClr val="FEFFFF"/>
    <a:srgbClr val="EA5146"/>
    <a:srgbClr val="FFFFFF"/>
    <a:srgbClr val="561E1A"/>
    <a:srgbClr val="4EBCCB"/>
    <a:srgbClr val="14AAC8"/>
    <a:srgbClr val="1FAABD"/>
    <a:srgbClr val="06AED5"/>
    <a:srgbClr val="346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>
        <p:scale>
          <a:sx n="60" d="100"/>
          <a:sy n="60" d="100"/>
        </p:scale>
        <p:origin x="1291" y="6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Sellers’ Prices</a:t>
            </a:r>
            <a:r>
              <a:rPr lang="en-US" baseline="0" dirty="0"/>
              <a:t> </a:t>
            </a:r>
            <a:r>
              <a:rPr lang="en-US" b="1" dirty="0">
                <a:solidFill>
                  <a:schemeClr val="accent2"/>
                </a:solidFill>
              </a:rPr>
              <a:t>(</a:t>
            </a:r>
            <a:r>
              <a:rPr lang="en-US" b="1" u="sng" dirty="0">
                <a:solidFill>
                  <a:schemeClr val="accent2"/>
                </a:solidFill>
              </a:rPr>
              <a:t>Per Submission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20091103897473531"/>
          <c:y val="1.0309278350515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Lots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&lt;$20K</c:v>
                </c:pt>
                <c:pt idx="1">
                  <c:v>$20K - $40K</c:v>
                </c:pt>
                <c:pt idx="2">
                  <c:v>$40K - $60K</c:v>
                </c:pt>
                <c:pt idx="3">
                  <c:v>$60K - $80K</c:v>
                </c:pt>
                <c:pt idx="4">
                  <c:v>$80K - $100K</c:v>
                </c:pt>
                <c:pt idx="5">
                  <c:v>$100K - $150K</c:v>
                </c:pt>
                <c:pt idx="6">
                  <c:v>$150K - $200K</c:v>
                </c:pt>
                <c:pt idx="7">
                  <c:v>$200K - $250K</c:v>
                </c:pt>
                <c:pt idx="8">
                  <c:v>$250K - $300K</c:v>
                </c:pt>
                <c:pt idx="9">
                  <c:v>$300K - $400K</c:v>
                </c:pt>
                <c:pt idx="10">
                  <c:v>$400K - $500K</c:v>
                </c:pt>
                <c:pt idx="11">
                  <c:v>$500K - $750K</c:v>
                </c:pt>
                <c:pt idx="12">
                  <c:v>$750K - $1M</c:v>
                </c:pt>
                <c:pt idx="13">
                  <c:v>$1M-$5M</c:v>
                </c:pt>
                <c:pt idx="14">
                  <c:v>&gt;$5M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14</c:v>
                </c:pt>
                <c:pt idx="1">
                  <c:v>131</c:v>
                </c:pt>
                <c:pt idx="2">
                  <c:v>146</c:v>
                </c:pt>
                <c:pt idx="3">
                  <c:v>120</c:v>
                </c:pt>
                <c:pt idx="4">
                  <c:v>225</c:v>
                </c:pt>
                <c:pt idx="5">
                  <c:v>145</c:v>
                </c:pt>
                <c:pt idx="6">
                  <c:v>75</c:v>
                </c:pt>
                <c:pt idx="7">
                  <c:v>49</c:v>
                </c:pt>
                <c:pt idx="8">
                  <c:v>28</c:v>
                </c:pt>
                <c:pt idx="9">
                  <c:v>35</c:v>
                </c:pt>
                <c:pt idx="10">
                  <c:v>17</c:v>
                </c:pt>
                <c:pt idx="11">
                  <c:v>19</c:v>
                </c:pt>
                <c:pt idx="12">
                  <c:v>13</c:v>
                </c:pt>
                <c:pt idx="13">
                  <c:v>21</c:v>
                </c:pt>
                <c:pt idx="1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D-48EB-A3B9-C94038148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7860272"/>
        <c:axId val="187862624"/>
      </c:barChart>
      <c:valAx>
        <c:axId val="18786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860272"/>
        <c:crosses val="autoZero"/>
        <c:crossBetween val="between"/>
      </c:valAx>
      <c:catAx>
        <c:axId val="18786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862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Seller’s Prices: Purchased vs. All Submissions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Purchased Lots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&lt;$20K</c:v>
                </c:pt>
                <c:pt idx="1">
                  <c:v>$20K - $40K</c:v>
                </c:pt>
                <c:pt idx="2">
                  <c:v>$40K - $60K</c:v>
                </c:pt>
                <c:pt idx="3">
                  <c:v>$60K - $80K</c:v>
                </c:pt>
                <c:pt idx="4">
                  <c:v>$80K - $100K</c:v>
                </c:pt>
                <c:pt idx="5">
                  <c:v>$100K - $150K</c:v>
                </c:pt>
                <c:pt idx="6">
                  <c:v>$150K - $200K</c:v>
                </c:pt>
                <c:pt idx="7">
                  <c:v>$200K - $250K</c:v>
                </c:pt>
                <c:pt idx="8">
                  <c:v>$250K - $300K</c:v>
                </c:pt>
                <c:pt idx="9">
                  <c:v>$300K - $400K</c:v>
                </c:pt>
                <c:pt idx="10">
                  <c:v>$400K - $500K</c:v>
                </c:pt>
                <c:pt idx="11">
                  <c:v>$500K - $750K</c:v>
                </c:pt>
                <c:pt idx="12">
                  <c:v>$750K - $1M</c:v>
                </c:pt>
                <c:pt idx="13">
                  <c:v>$1M-$5M</c:v>
                </c:pt>
                <c:pt idx="14">
                  <c:v>&gt;$5M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</c:v>
                </c:pt>
                <c:pt idx="1">
                  <c:v>3</c:v>
                </c:pt>
                <c:pt idx="2">
                  <c:v>9</c:v>
                </c:pt>
                <c:pt idx="3">
                  <c:v>6</c:v>
                </c:pt>
                <c:pt idx="4">
                  <c:v>10</c:v>
                </c:pt>
                <c:pt idx="5">
                  <c:v>6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1-498D-9F90-04C5F0A605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14098680"/>
        <c:axId val="11409201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IP3 Lots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&lt;$20K</c:v>
                </c:pt>
                <c:pt idx="1">
                  <c:v>$20K - $40K</c:v>
                </c:pt>
                <c:pt idx="2">
                  <c:v>$40K - $60K</c:v>
                </c:pt>
                <c:pt idx="3">
                  <c:v>$60K - $80K</c:v>
                </c:pt>
                <c:pt idx="4">
                  <c:v>$80K - $100K</c:v>
                </c:pt>
                <c:pt idx="5">
                  <c:v>$100K - $150K</c:v>
                </c:pt>
                <c:pt idx="6">
                  <c:v>$150K - $200K</c:v>
                </c:pt>
                <c:pt idx="7">
                  <c:v>$200K - $250K</c:v>
                </c:pt>
                <c:pt idx="8">
                  <c:v>$250K - $300K</c:v>
                </c:pt>
                <c:pt idx="9">
                  <c:v>$300K - $400K</c:v>
                </c:pt>
                <c:pt idx="10">
                  <c:v>$400K - $500K</c:v>
                </c:pt>
                <c:pt idx="11">
                  <c:v>$500K - $750K</c:v>
                </c:pt>
                <c:pt idx="12">
                  <c:v>$750K - $1M</c:v>
                </c:pt>
                <c:pt idx="13">
                  <c:v>$1M-$5M</c:v>
                </c:pt>
                <c:pt idx="14">
                  <c:v>&gt;$5M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14</c:v>
                </c:pt>
                <c:pt idx="1">
                  <c:v>131</c:v>
                </c:pt>
                <c:pt idx="2">
                  <c:v>146</c:v>
                </c:pt>
                <c:pt idx="3">
                  <c:v>120</c:v>
                </c:pt>
                <c:pt idx="4">
                  <c:v>225</c:v>
                </c:pt>
                <c:pt idx="5">
                  <c:v>145</c:v>
                </c:pt>
                <c:pt idx="6">
                  <c:v>75</c:v>
                </c:pt>
                <c:pt idx="7">
                  <c:v>49</c:v>
                </c:pt>
                <c:pt idx="8">
                  <c:v>28</c:v>
                </c:pt>
                <c:pt idx="9">
                  <c:v>35</c:v>
                </c:pt>
                <c:pt idx="10">
                  <c:v>17</c:v>
                </c:pt>
                <c:pt idx="11">
                  <c:v>19</c:v>
                </c:pt>
                <c:pt idx="12">
                  <c:v>13</c:v>
                </c:pt>
                <c:pt idx="13">
                  <c:v>21</c:v>
                </c:pt>
                <c:pt idx="1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81-498D-9F90-04C5F0A605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4095544"/>
        <c:axId val="114096328"/>
      </c:lineChart>
      <c:valAx>
        <c:axId val="114092016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98680"/>
        <c:crosses val="autoZero"/>
        <c:crossBetween val="between"/>
      </c:valAx>
      <c:catAx>
        <c:axId val="11409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92016"/>
        <c:crosses val="autoZero"/>
        <c:auto val="1"/>
        <c:lblAlgn val="ctr"/>
        <c:lblOffset val="100"/>
        <c:noMultiLvlLbl val="0"/>
      </c:catAx>
      <c:valAx>
        <c:axId val="11409632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95544"/>
        <c:crosses val="max"/>
        <c:crossBetween val="between"/>
      </c:valAx>
      <c:catAx>
        <c:axId val="114095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096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3BDC9-471E-41FC-9EAC-97C1B269987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C912-393A-4E89-BFD2-524F8D51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C6ADB8-5BAC-4107-BB9A-C411DF2CCDE0}"/>
              </a:ext>
            </a:extLst>
          </p:cNvPr>
          <p:cNvSpPr/>
          <p:nvPr userDrawn="1"/>
        </p:nvSpPr>
        <p:spPr>
          <a:xfrm>
            <a:off x="0" y="5465992"/>
            <a:ext cx="9144000" cy="1392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E1E7E29C-88E7-4ECA-B187-DD5742D7D4A4}"/>
              </a:ext>
            </a:extLst>
          </p:cNvPr>
          <p:cNvSpPr/>
          <p:nvPr userDrawn="1"/>
        </p:nvSpPr>
        <p:spPr>
          <a:xfrm>
            <a:off x="0" y="0"/>
            <a:ext cx="9144000" cy="5981700"/>
          </a:xfrm>
          <a:prstGeom prst="rect">
            <a:avLst/>
          </a:prstGeom>
          <a:gradFill>
            <a:gsLst>
              <a:gs pos="0">
                <a:srgbClr val="561E1A">
                  <a:alpha val="50000"/>
                </a:srgbClr>
              </a:gs>
              <a:gs pos="100000">
                <a:srgbClr val="EA5146">
                  <a:alpha val="0"/>
                </a:srgb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7CA76D-75F3-4370-8770-9A341576ABE5}"/>
              </a:ext>
            </a:extLst>
          </p:cNvPr>
          <p:cNvGrpSpPr/>
          <p:nvPr userDrawn="1"/>
        </p:nvGrpSpPr>
        <p:grpSpPr>
          <a:xfrm>
            <a:off x="0" y="5465992"/>
            <a:ext cx="9144000" cy="27432"/>
            <a:chOff x="0" y="5451128"/>
            <a:chExt cx="9144000" cy="274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74D79CB-57C2-4F77-95A0-17975D9E2037}"/>
                </a:ext>
              </a:extLst>
            </p:cNvPr>
            <p:cNvSpPr/>
            <p:nvPr userDrawn="1"/>
          </p:nvSpPr>
          <p:spPr>
            <a:xfrm>
              <a:off x="0" y="5451128"/>
              <a:ext cx="9144000" cy="27432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8B418FE-EA98-46BB-9B0F-6AD420311EFC}"/>
                </a:ext>
              </a:extLst>
            </p:cNvPr>
            <p:cNvCxnSpPr/>
            <p:nvPr userDrawn="1"/>
          </p:nvCxnSpPr>
          <p:spPr>
            <a:xfrm>
              <a:off x="0" y="5478560"/>
              <a:ext cx="9144000" cy="0"/>
            </a:xfrm>
            <a:prstGeom prst="line">
              <a:avLst/>
            </a:prstGeom>
            <a:ln w="3175">
              <a:gradFill>
                <a:gsLst>
                  <a:gs pos="0">
                    <a:schemeClr val="accent6"/>
                  </a:gs>
                  <a:gs pos="100000">
                    <a:schemeClr val="tx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picture containing monitor, computer, sitting, table&#10;&#10;Description automatically generated">
            <a:extLst>
              <a:ext uri="{FF2B5EF4-FFF2-40B4-BE49-F238E27FC236}">
                <a16:creationId xmlns:a16="http://schemas.microsoft.com/office/drawing/2014/main" id="{BA81F6BF-8ED0-4E90-975A-AA122D680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7"/>
            <a:ext cx="9144000" cy="549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19099" y="3652439"/>
            <a:ext cx="5610507" cy="1750106"/>
          </a:xfrm>
        </p:spPr>
        <p:txBody>
          <a:bodyPr tIns="91440" bIns="91440" anchor="b" anchorCtr="0">
            <a:noAutofit/>
          </a:bodyPr>
          <a:lstStyle>
            <a:lvl1pPr algn="l">
              <a:defRPr sz="4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19099" y="5791690"/>
            <a:ext cx="5610507" cy="74060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09CFC0CE-44CB-4F82-9851-EAA152ECD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0" b="17164"/>
          <a:stretch/>
        </p:blipFill>
        <p:spPr>
          <a:xfrm>
            <a:off x="6396878" y="5791690"/>
            <a:ext cx="2636447" cy="8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3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365127"/>
            <a:ext cx="8305800" cy="446087"/>
          </a:xfrm>
        </p:spPr>
        <p:txBody>
          <a:bodyPr/>
          <a:lstStyle>
            <a:lvl1pPr algn="ctr">
              <a:defRPr sz="2800" cap="none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962025"/>
            <a:ext cx="8305800" cy="333375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19100" y="1851819"/>
            <a:ext cx="8305800" cy="4206688"/>
          </a:xfrm>
        </p:spPr>
        <p:txBody>
          <a:bodyPr/>
          <a:lstStyle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367633"/>
            <a:ext cx="9144000" cy="0"/>
          </a:xfrm>
          <a:prstGeom prst="line">
            <a:avLst/>
          </a:prstGeom>
          <a:ln w="38100">
            <a:solidFill>
              <a:srgbClr val="094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58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"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367633"/>
            <a:ext cx="9144000" cy="0"/>
          </a:xfrm>
          <a:prstGeom prst="line">
            <a:avLst/>
          </a:prstGeom>
          <a:ln w="38100">
            <a:solidFill>
              <a:srgbClr val="094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19100" y="1775011"/>
            <a:ext cx="8305800" cy="420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B23803-4F4F-4799-B853-CA87E07B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01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C6ADB8-5BAC-4107-BB9A-C411DF2CCDE0}"/>
              </a:ext>
            </a:extLst>
          </p:cNvPr>
          <p:cNvSpPr/>
          <p:nvPr userDrawn="1"/>
        </p:nvSpPr>
        <p:spPr>
          <a:xfrm>
            <a:off x="4714862" y="-8"/>
            <a:ext cx="4429138" cy="685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E1E7E29C-88E7-4ECA-B187-DD5742D7D4A4}"/>
              </a:ext>
            </a:extLst>
          </p:cNvPr>
          <p:cNvSpPr/>
          <p:nvPr userDrawn="1"/>
        </p:nvSpPr>
        <p:spPr>
          <a:xfrm>
            <a:off x="0" y="0"/>
            <a:ext cx="9144000" cy="5981700"/>
          </a:xfrm>
          <a:prstGeom prst="rect">
            <a:avLst/>
          </a:prstGeom>
          <a:gradFill>
            <a:gsLst>
              <a:gs pos="0">
                <a:srgbClr val="561E1A">
                  <a:alpha val="50000"/>
                </a:srgbClr>
              </a:gs>
              <a:gs pos="100000">
                <a:srgbClr val="EA5146">
                  <a:alpha val="0"/>
                </a:srgb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086353" y="2276476"/>
            <a:ext cx="3752844" cy="2305050"/>
          </a:xfrm>
        </p:spPr>
        <p:txBody>
          <a:bodyPr lIns="0" r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cap="all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0A0563-D9B9-479D-8C13-B8A9B5FA4A3B}"/>
              </a:ext>
            </a:extLst>
          </p:cNvPr>
          <p:cNvGrpSpPr/>
          <p:nvPr userDrawn="1"/>
        </p:nvGrpSpPr>
        <p:grpSpPr>
          <a:xfrm rot="16200000">
            <a:off x="1308740" y="3406134"/>
            <a:ext cx="6858000" cy="45731"/>
            <a:chOff x="0" y="5451121"/>
            <a:chExt cx="9144000" cy="27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8F53F-7DB3-4DA8-B918-654026E51EA2}"/>
                </a:ext>
              </a:extLst>
            </p:cNvPr>
            <p:cNvSpPr/>
            <p:nvPr userDrawn="1"/>
          </p:nvSpPr>
          <p:spPr>
            <a:xfrm>
              <a:off x="0" y="5451121"/>
              <a:ext cx="9144000" cy="27432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07ABB5-22C5-4564-9BA0-B49B23A76A12}"/>
                </a:ext>
              </a:extLst>
            </p:cNvPr>
            <p:cNvCxnSpPr/>
            <p:nvPr userDrawn="1"/>
          </p:nvCxnSpPr>
          <p:spPr>
            <a:xfrm>
              <a:off x="0" y="5478560"/>
              <a:ext cx="9144000" cy="0"/>
            </a:xfrm>
            <a:prstGeom prst="line">
              <a:avLst/>
            </a:prstGeom>
            <a:ln w="3175">
              <a:gradFill>
                <a:gsLst>
                  <a:gs pos="0">
                    <a:schemeClr val="accent6"/>
                  </a:gs>
                  <a:gs pos="100000">
                    <a:schemeClr val="tx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5E735F3-6EE6-4C83-8731-32DC2D1BB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0" t="-43" r="30366" b="6200"/>
          <a:stretch/>
        </p:blipFill>
        <p:spPr>
          <a:xfrm>
            <a:off x="-1" y="-63500"/>
            <a:ext cx="4760593" cy="69215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B469F-8FBF-45BB-8072-0FE64AB5B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 t="23201" r="9660" b="21880"/>
          <a:stretch/>
        </p:blipFill>
        <p:spPr>
          <a:xfrm>
            <a:off x="114301" y="6064387"/>
            <a:ext cx="2044699" cy="7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2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-1" y="365127"/>
            <a:ext cx="7668987" cy="6858000"/>
          </a:xfrm>
          <a:custGeom>
            <a:avLst/>
            <a:gdLst>
              <a:gd name="connsiteX0" fmla="*/ 0 w 7668987"/>
              <a:gd name="connsiteY0" fmla="*/ 0 h 6858000"/>
              <a:gd name="connsiteX1" fmla="*/ 7668987 w 7668987"/>
              <a:gd name="connsiteY1" fmla="*/ 0 h 6858000"/>
              <a:gd name="connsiteX2" fmla="*/ 4697187 w 7668987"/>
              <a:gd name="connsiteY2" fmla="*/ 6858000 h 6858000"/>
              <a:gd name="connsiteX3" fmla="*/ 0 w 7668987"/>
              <a:gd name="connsiteY3" fmla="*/ 6858000 h 6858000"/>
              <a:gd name="connsiteX4" fmla="*/ 0 w 7668987"/>
              <a:gd name="connsiteY4" fmla="*/ 0 h 6858000"/>
              <a:gd name="connsiteX0" fmla="*/ 0 w 7668987"/>
              <a:gd name="connsiteY0" fmla="*/ 0 h 6858000"/>
              <a:gd name="connsiteX1" fmla="*/ 7668987 w 7668987"/>
              <a:gd name="connsiteY1" fmla="*/ 0 h 6858000"/>
              <a:gd name="connsiteX2" fmla="*/ 4792437 w 7668987"/>
              <a:gd name="connsiteY2" fmla="*/ 6848475 h 6858000"/>
              <a:gd name="connsiteX3" fmla="*/ 0 w 7668987"/>
              <a:gd name="connsiteY3" fmla="*/ 6858000 h 6858000"/>
              <a:gd name="connsiteX4" fmla="*/ 0 w 7668987"/>
              <a:gd name="connsiteY4" fmla="*/ 0 h 6858000"/>
              <a:gd name="connsiteX0" fmla="*/ 0 w 7668987"/>
              <a:gd name="connsiteY0" fmla="*/ 0 h 6858000"/>
              <a:gd name="connsiteX1" fmla="*/ 7668987 w 7668987"/>
              <a:gd name="connsiteY1" fmla="*/ 0 h 6858000"/>
              <a:gd name="connsiteX2" fmla="*/ 4800057 w 7668987"/>
              <a:gd name="connsiteY2" fmla="*/ 6856095 h 6858000"/>
              <a:gd name="connsiteX3" fmla="*/ 0 w 7668987"/>
              <a:gd name="connsiteY3" fmla="*/ 6858000 h 6858000"/>
              <a:gd name="connsiteX4" fmla="*/ 0 w 76689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8987" h="6858000">
                <a:moveTo>
                  <a:pt x="0" y="0"/>
                </a:moveTo>
                <a:lnTo>
                  <a:pt x="7668987" y="0"/>
                </a:lnTo>
                <a:lnTo>
                  <a:pt x="4800057" y="685609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" y="6421296"/>
            <a:ext cx="7806420" cy="187607"/>
            <a:chOff x="-1" y="6132513"/>
            <a:chExt cx="7806420" cy="187607"/>
          </a:xfrm>
          <a:solidFill>
            <a:srgbClr val="09458D"/>
          </a:solidFill>
        </p:grpSpPr>
        <p:sp>
          <p:nvSpPr>
            <p:cNvPr id="19" name="Freeform 18"/>
            <p:cNvSpPr/>
            <p:nvPr userDrawn="1"/>
          </p:nvSpPr>
          <p:spPr>
            <a:xfrm>
              <a:off x="7093643" y="6132513"/>
              <a:ext cx="712776" cy="187606"/>
            </a:xfrm>
            <a:custGeom>
              <a:avLst/>
              <a:gdLst>
                <a:gd name="connsiteX0" fmla="*/ 452 w 712776"/>
                <a:gd name="connsiteY0" fmla="*/ 0 h 187606"/>
                <a:gd name="connsiteX1" fmla="*/ 712776 w 712776"/>
                <a:gd name="connsiteY1" fmla="*/ 673 h 187606"/>
                <a:gd name="connsiteX2" fmla="*/ 634449 w 712776"/>
                <a:gd name="connsiteY2" fmla="*/ 187606 h 187606"/>
                <a:gd name="connsiteX3" fmla="*/ 0 w 712776"/>
                <a:gd name="connsiteY3" fmla="*/ 187606 h 187606"/>
                <a:gd name="connsiteX4" fmla="*/ 452 w 712776"/>
                <a:gd name="connsiteY4" fmla="*/ 0 h 18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776" h="187606">
                  <a:moveTo>
                    <a:pt x="452" y="0"/>
                  </a:moveTo>
                  <a:lnTo>
                    <a:pt x="712776" y="673"/>
                  </a:lnTo>
                  <a:lnTo>
                    <a:pt x="634449" y="187606"/>
                  </a:lnTo>
                  <a:lnTo>
                    <a:pt x="0" y="187606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" y="6132514"/>
              <a:ext cx="7152369" cy="187606"/>
            </a:xfrm>
            <a:prstGeom prst="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19100" y="365127"/>
            <a:ext cx="8305800" cy="7794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19100" y="1295401"/>
            <a:ext cx="83058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19100" y="6426448"/>
            <a:ext cx="556260" cy="177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>
              <a:defRPr sz="1050" b="1">
                <a:solidFill>
                  <a:schemeClr val="bg2"/>
                </a:solidFill>
              </a:defRPr>
            </a:lvl1pPr>
          </a:lstStyle>
          <a:p>
            <a:pPr lvl="0"/>
            <a:fld id="{400315AA-CC58-4B84-B94A-79B7519281B1}" type="slidenum">
              <a:rPr lang="en-US" smtClean="0">
                <a:solidFill>
                  <a:srgbClr val="FFFFFF"/>
                </a:solidFill>
              </a:rPr>
              <a:pPr lvl="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988967" y="6456611"/>
            <a:ext cx="49221" cy="1169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F18A59D-C600-47AA-AD2E-53EF48416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0" b="17164"/>
          <a:stretch/>
        </p:blipFill>
        <p:spPr>
          <a:xfrm>
            <a:off x="7682595" y="6260495"/>
            <a:ext cx="1504765" cy="4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3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6" r:id="rId2"/>
    <p:sldLayoutId id="2147483679" r:id="rId3"/>
    <p:sldLayoutId id="2147483685" r:id="rId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none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Gill Sans MT" panose="020B0502020104020203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>
          <p15:clr>
            <a:srgbClr val="F26B43"/>
          </p15:clr>
        </p15:guide>
        <p15:guide id="2" pos="264">
          <p15:clr>
            <a:srgbClr val="F26B43"/>
          </p15:clr>
        </p15:guide>
        <p15:guide id="3" pos="5496">
          <p15:clr>
            <a:srgbClr val="F26B43"/>
          </p15:clr>
        </p15:guide>
        <p15:guide id="4" orient="horz" pos="816">
          <p15:clr>
            <a:srgbClr val="F26B43"/>
          </p15:clr>
        </p15:guide>
        <p15:guide id="5" orient="horz" pos="216">
          <p15:clr>
            <a:srgbClr val="F26B43"/>
          </p15:clr>
        </p15:guide>
        <p15:guide id="6" orient="horz" pos="3984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37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5ABE0B1-C8B0-4DAF-A50A-15CA53955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445050"/>
            <a:ext cx="6373586" cy="1750106"/>
          </a:xfrm>
        </p:spPr>
        <p:txBody>
          <a:bodyPr/>
          <a:lstStyle/>
          <a:p>
            <a:r>
              <a:rPr lang="en-US" dirty="0"/>
              <a:t>IP3 2019 Analytics for media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995E973-3938-4296-A940-5CF871CC4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10, 2020</a:t>
            </a:r>
          </a:p>
        </p:txBody>
      </p:sp>
    </p:spTree>
    <p:extLst>
      <p:ext uri="{BB962C8B-B14F-4D97-AF65-F5344CB8AC3E}">
        <p14:creationId xmlns:p14="http://schemas.microsoft.com/office/powerpoint/2010/main" val="106315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56CE2C-729C-4387-8F87-F114EA38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IP3 2019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5D11C-7B61-4EBF-AE61-ACD3EA54C4DC}"/>
              </a:ext>
            </a:extLst>
          </p:cNvPr>
          <p:cNvSpPr txBox="1"/>
          <p:nvPr/>
        </p:nvSpPr>
        <p:spPr>
          <a:xfrm>
            <a:off x="896057" y="3256383"/>
            <a:ext cx="7679553" cy="1488232"/>
          </a:xfrm>
          <a:prstGeom prst="rect">
            <a:avLst/>
          </a:prstGeom>
          <a:noFill/>
        </p:spPr>
        <p:txBody>
          <a:bodyPr wrap="square" numCol="2" spcCol="274320" rtlCol="0">
            <a:noAutofit/>
          </a:bodyPr>
          <a:lstStyle/>
          <a:p>
            <a:pPr marL="168275" indent="-168275">
              <a:buFont typeface="Arial" panose="020B0604020202020204" pitchFamily="34" charset="0"/>
              <a:buChar char="•"/>
              <a:tabLst>
                <a:tab pos="3313113" algn="l"/>
              </a:tabLst>
            </a:pPr>
            <a:r>
              <a:rPr lang="en-US" sz="1300" dirty="0">
                <a:solidFill>
                  <a:schemeClr val="tx2"/>
                </a:solidFill>
              </a:rPr>
              <a:t>Advertising &amp; Content Distribution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3310128" algn="l"/>
                <a:tab pos="3566160" algn="l"/>
              </a:tabLst>
            </a:pPr>
            <a:r>
              <a:rPr lang="en-US" sz="1300" dirty="0">
                <a:solidFill>
                  <a:schemeClr val="tx2"/>
                </a:solidFill>
              </a:rPr>
              <a:t>Artificial Intelligence (AI) &amp; Machine Learning (ML)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3313113" algn="l"/>
              </a:tabLst>
            </a:pPr>
            <a:r>
              <a:rPr lang="en-US" sz="1300" dirty="0">
                <a:solidFill>
                  <a:schemeClr val="tx2"/>
                </a:solidFill>
              </a:rPr>
              <a:t>Augmented (AR) &amp; Virtual Reality (VR)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3313113" algn="l"/>
              </a:tabLst>
            </a:pPr>
            <a:r>
              <a:rPr lang="en-US" sz="1300" dirty="0">
                <a:solidFill>
                  <a:schemeClr val="tx2"/>
                </a:solidFill>
              </a:rPr>
              <a:t>Automotive &amp; Mobility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3313113" algn="l"/>
              </a:tabLst>
            </a:pPr>
            <a:r>
              <a:rPr lang="en-US" sz="1300" dirty="0">
                <a:solidFill>
                  <a:schemeClr val="tx2"/>
                </a:solidFill>
              </a:rPr>
              <a:t>Blockchain &amp; Financial Services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3313113" algn="l"/>
              </a:tabLst>
            </a:pPr>
            <a:r>
              <a:rPr lang="en-US" sz="1300" dirty="0">
                <a:solidFill>
                  <a:schemeClr val="tx2"/>
                </a:solidFill>
              </a:rPr>
              <a:t>Cloud Computing &amp; Web Services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3313113" algn="l"/>
              </a:tabLst>
            </a:pPr>
            <a:r>
              <a:rPr lang="en-US" sz="1300" dirty="0">
                <a:solidFill>
                  <a:schemeClr val="tx2"/>
                </a:solidFill>
              </a:rPr>
              <a:t>Computer Software &amp; Hardware</a:t>
            </a:r>
          </a:p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Health Tech &amp; Healthcare IT</a:t>
            </a:r>
          </a:p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Internet of Things (IoT) &amp; Smart  Home</a:t>
            </a:r>
          </a:p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LED Lighting &amp; Optoelectronics</a:t>
            </a:r>
          </a:p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Location-Based Services / Navigation</a:t>
            </a:r>
          </a:p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Medical Devices &amp; Imaging</a:t>
            </a:r>
          </a:p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Semiconductor Manufacturing &amp; Equipment</a:t>
            </a:r>
          </a:p>
          <a:p>
            <a:pPr marL="457200" indent="-173038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Wireless &amp; Telecommunication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10370F-EAEF-42CC-90A7-F282CF035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14475"/>
            <a:ext cx="8305800" cy="4467225"/>
          </a:xfrm>
        </p:spPr>
        <p:txBody>
          <a:bodyPr>
            <a:normAutofit/>
          </a:bodyPr>
          <a:lstStyle/>
          <a:p>
            <a:r>
              <a:rPr lang="en-US" dirty="0"/>
              <a:t>IP3 2019 was the fourth iteration of AST’s Industry Patent Purchase Program, a fixed price, fixed term, collaborative patent buying program that provides patent owners access to</a:t>
            </a:r>
            <a:r>
              <a:rPr lang="en-US" b="1" dirty="0"/>
              <a:t> </a:t>
            </a:r>
            <a:r>
              <a:rPr lang="en-US" dirty="0"/>
              <a:t>dozens of leading technology companies </a:t>
            </a:r>
          </a:p>
          <a:p>
            <a:r>
              <a:rPr lang="en-US" dirty="0"/>
              <a:t>Submission period: July 15 through July 26, 2019 </a:t>
            </a:r>
          </a:p>
          <a:p>
            <a:r>
              <a:rPr lang="en-US" dirty="0"/>
              <a:t>IP3 2019 focused on soliciting patents from the following technology areas: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Participants: 24 operating companies including: Cisco, Facebook, Google, Honda, IBM, Intel, Microsoft, Oracle, Philips, SAP, Uber and Verizon</a:t>
            </a:r>
          </a:p>
          <a:p>
            <a:r>
              <a:rPr lang="en-US" dirty="0"/>
              <a:t>Total Spent: ~ $5M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8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9FF0-70E9-44B5-B62E-63ED10A7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IP3 2019 Results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28414-2C30-470A-9017-86BC495B94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$4.857M spent to acquire 53 patent families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7235C7-E577-444F-8840-D0D4BDAE69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100" y="1446211"/>
            <a:ext cx="8305800" cy="4847287"/>
          </a:xfrm>
        </p:spPr>
        <p:txBody>
          <a:bodyPr>
            <a:normAutofit/>
          </a:bodyPr>
          <a:lstStyle/>
          <a:p>
            <a:r>
              <a:rPr lang="en-US" dirty="0"/>
              <a:t>Purchased Deals</a:t>
            </a:r>
          </a:p>
          <a:p>
            <a:pPr lvl="1"/>
            <a:r>
              <a:rPr lang="en-US" dirty="0"/>
              <a:t>45 deals acquired </a:t>
            </a:r>
          </a:p>
          <a:p>
            <a:pPr lvl="2"/>
            <a:r>
              <a:rPr lang="en-US" dirty="0"/>
              <a:t>53 families, 91 U.S. Patents, 113 active assets</a:t>
            </a:r>
          </a:p>
          <a:p>
            <a:pPr lvl="2"/>
            <a:r>
              <a:rPr lang="en-US" dirty="0"/>
              <a:t>All deals have at least 1 US issued patent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Ranged from $1,000 to $450,000</a:t>
            </a:r>
          </a:p>
          <a:p>
            <a:pPr lvl="2"/>
            <a:r>
              <a:rPr lang="en-US" dirty="0"/>
              <a:t>Avg. price per patent family – $96k </a:t>
            </a:r>
          </a:p>
          <a:p>
            <a:pPr lvl="3"/>
            <a:r>
              <a:rPr lang="en-US" dirty="0"/>
              <a:t>compared to $99K in IP3 2018, $128k in IP3 2017, and $96k for IP3 2016</a:t>
            </a:r>
          </a:p>
          <a:p>
            <a:pPr lvl="2"/>
            <a:r>
              <a:rPr lang="en-US" dirty="0"/>
              <a:t>Avg. price per deal - $108K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24 Members contributed to the acquisitions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AST closed 43 of the deals by year-end 2019</a:t>
            </a:r>
          </a:p>
          <a:p>
            <a:pPr lvl="1"/>
            <a:r>
              <a:rPr lang="en-US" dirty="0"/>
              <a:t>2 deals were delayed due to issues with the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CEEE9-7444-41B7-AF9A-BC0273B3F07B}"/>
              </a:ext>
            </a:extLst>
          </p:cNvPr>
          <p:cNvSpPr txBox="1"/>
          <p:nvPr/>
        </p:nvSpPr>
        <p:spPr>
          <a:xfrm>
            <a:off x="-14592" y="6661150"/>
            <a:ext cx="3651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AST - IP3 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92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4128-1459-4C85-886D-6F104C33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IP3 2019 Submission Stats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CE4DE-59DE-4239-A7D6-C5BADF806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u="sng" dirty="0"/>
              <a:t>1,052 IP3 Submissions</a:t>
            </a:r>
            <a:r>
              <a:rPr lang="en-US" dirty="0"/>
              <a:t> by 338 Patent Owners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4D9233-2874-4F2C-A463-A73E9D2D78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100" y="1502229"/>
            <a:ext cx="8305800" cy="476327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Over 1,300 submissions were received out of which 250+ submissions were rejected or excluded from program due to subject matter, family issues, etc.  </a:t>
            </a:r>
          </a:p>
          <a:p>
            <a:pPr lvl="1"/>
            <a:r>
              <a:rPr lang="en-US" dirty="0"/>
              <a:t>Almost double the number of total submissions compared to IP3 2018</a:t>
            </a:r>
          </a:p>
          <a:p>
            <a:pPr lvl="1"/>
            <a:r>
              <a:rPr lang="en-US" dirty="0"/>
              <a:t>1,052 valid submissions published as potential AST deals</a:t>
            </a:r>
          </a:p>
          <a:p>
            <a:pPr lvl="1"/>
            <a:endParaRPr lang="en-US" dirty="0"/>
          </a:p>
          <a:p>
            <a:r>
              <a:rPr lang="en-US" dirty="0"/>
              <a:t>1,311 patent families with 2,816 active assets from 38 jurisdictions </a:t>
            </a:r>
          </a:p>
          <a:p>
            <a:pPr lvl="1"/>
            <a:r>
              <a:rPr lang="en-US" dirty="0"/>
              <a:t>2,546 issued patents, 211 published apps, 59 unpublished apps</a:t>
            </a:r>
          </a:p>
          <a:p>
            <a:pPr lvl="1"/>
            <a:r>
              <a:rPr lang="en-US" dirty="0"/>
              <a:t>1,973 US assets - 1,795 issued patents, 178 pending applications</a:t>
            </a:r>
          </a:p>
          <a:p>
            <a:endParaRPr lang="en-US" dirty="0"/>
          </a:p>
          <a:p>
            <a:r>
              <a:rPr lang="en-US" dirty="0"/>
              <a:t>88% or 926 submissions were single patent family offerings</a:t>
            </a:r>
          </a:p>
          <a:p>
            <a:pPr lvl="1"/>
            <a:r>
              <a:rPr lang="en-US" dirty="0"/>
              <a:t>117 submissions with 2-5 patent families</a:t>
            </a:r>
          </a:p>
          <a:p>
            <a:pPr lvl="1"/>
            <a:r>
              <a:rPr lang="en-US" dirty="0"/>
              <a:t>9 submissions with more than 5 patent families</a:t>
            </a:r>
          </a:p>
          <a:p>
            <a:pPr lvl="1"/>
            <a:endParaRPr lang="en-US" dirty="0"/>
          </a:p>
          <a:p>
            <a:r>
              <a:rPr lang="en-US" dirty="0"/>
              <a:t>65% or 683 submissions had at least one previously offered asset to AST</a:t>
            </a:r>
          </a:p>
          <a:p>
            <a:pPr lvl="1"/>
            <a:r>
              <a:rPr lang="en-US" dirty="0"/>
              <a:t>In IP3 2018, 75% of all submissions were previously received.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C4D61-2A49-4418-8374-34E81E4A7F2F}"/>
              </a:ext>
            </a:extLst>
          </p:cNvPr>
          <p:cNvSpPr txBox="1"/>
          <p:nvPr/>
        </p:nvSpPr>
        <p:spPr>
          <a:xfrm>
            <a:off x="-14592" y="6661150"/>
            <a:ext cx="3651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AST - IP3 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50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5521-9E79-4674-A6E6-8062E4A4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IP3 Submissions by Seller Submitted Categories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A8A1A9-4F20-4BD5-A267-FD2C76F6C426}"/>
              </a:ext>
            </a:extLst>
          </p:cNvPr>
          <p:cNvGraphicFramePr>
            <a:graphicFrameLocks noGrp="1"/>
          </p:cNvGraphicFramePr>
          <p:nvPr/>
        </p:nvGraphicFramePr>
        <p:xfrm>
          <a:off x="130628" y="1471266"/>
          <a:ext cx="6217919" cy="4859194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3418566">
                  <a:extLst>
                    <a:ext uri="{9D8B030D-6E8A-4147-A177-3AD203B41FA5}">
                      <a16:colId xmlns:a16="http://schemas.microsoft.com/office/drawing/2014/main" val="1984312540"/>
                    </a:ext>
                  </a:extLst>
                </a:gridCol>
                <a:gridCol w="993319">
                  <a:extLst>
                    <a:ext uri="{9D8B030D-6E8A-4147-A177-3AD203B41FA5}">
                      <a16:colId xmlns:a16="http://schemas.microsoft.com/office/drawing/2014/main" val="3689742075"/>
                    </a:ext>
                  </a:extLst>
                </a:gridCol>
                <a:gridCol w="903017">
                  <a:extLst>
                    <a:ext uri="{9D8B030D-6E8A-4147-A177-3AD203B41FA5}">
                      <a16:colId xmlns:a16="http://schemas.microsoft.com/office/drawing/2014/main" val="533404412"/>
                    </a:ext>
                  </a:extLst>
                </a:gridCol>
                <a:gridCol w="903017">
                  <a:extLst>
                    <a:ext uri="{9D8B030D-6E8A-4147-A177-3AD203B41FA5}">
                      <a16:colId xmlns:a16="http://schemas.microsoft.com/office/drawing/2014/main" val="335685315"/>
                    </a:ext>
                  </a:extLst>
                </a:gridCol>
              </a:tblGrid>
              <a:tr h="482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Seller Submitted Category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Submissions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Patent Families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WW Assets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2951704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Advertising &amp; Content Distribution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107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117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368998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Artificial Intelligence (AI) &amp; Machine Learning (ML)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135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1701598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Augmented (AR) &amp; Virtual Reality (VR)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56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157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6825558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Automotive &amp; Mobility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76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4249770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Blockchain &amp; Financial Services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7599271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Cloud Computing &amp; Web Services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4214293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Computer Software &amp; Hardware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136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307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8769491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Health Tech &amp; Healthcare IT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6905204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Internet of Things (IoT) &amp; Smart Home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5896983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LED Lighting &amp; Optoelectronics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2262630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Location-Based Services (LBS) / Navigation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185464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Medical Devices &amp; Imaging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88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7422241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Semiconductor Manufacturing &amp; Equipment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9290028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u="none" strike="noStrike" dirty="0">
                          <a:effectLst/>
                        </a:rPr>
                        <a:t>Wireless &amp; Telecommunication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259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494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660771"/>
                  </a:ext>
                </a:extLst>
              </a:tr>
              <a:tr h="261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Grand 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1,052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1,311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2,816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493008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B29F66-AB2F-433A-9A6E-4EF0A730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452" y="1471266"/>
            <a:ext cx="2626568" cy="48591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Wireless &amp; Communications was the leading seller submitted technology category for IP3 with 231 submissions and 259 patent families. </a:t>
            </a:r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Followed by Software with 136 submissions and 179 patent families</a:t>
            </a:r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Cloud Computing &amp; Web Services, and Advertising &amp; Content Distribution both had over 100 submissions and patent families.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2ECDB-891F-46FC-BB3E-E90A8F4C77D0}"/>
              </a:ext>
            </a:extLst>
          </p:cNvPr>
          <p:cNvSpPr txBox="1"/>
          <p:nvPr/>
        </p:nvSpPr>
        <p:spPr>
          <a:xfrm>
            <a:off x="-14592" y="6661150"/>
            <a:ext cx="3651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AST - IP3 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AF35-BB3A-4C10-B377-22B9A1DA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IP3 2019 Price Expectations - $1,000 to $350M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47DE5-E821-429A-A8DF-890708249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DD814D"/>
                </a:solidFill>
              </a:rPr>
              <a:t>Median Seller’s Price Expectation = $100,000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0E0E07-794A-4C88-98EC-5DF428D7F6DB}"/>
              </a:ext>
            </a:extLst>
          </p:cNvPr>
          <p:cNvSpPr txBox="1">
            <a:spLocks/>
          </p:cNvSpPr>
          <p:nvPr/>
        </p:nvSpPr>
        <p:spPr>
          <a:xfrm>
            <a:off x="5600700" y="1446211"/>
            <a:ext cx="3409950" cy="48149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Gill Sans MT" panose="020B0502020104020203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94% of </a:t>
            </a:r>
            <a:r>
              <a:rPr lang="en-US" sz="1600"/>
              <a:t>offerings were </a:t>
            </a:r>
            <a:r>
              <a:rPr lang="en-US" sz="1600" dirty="0"/>
              <a:t>under $500K</a:t>
            </a:r>
          </a:p>
          <a:p>
            <a:pPr lvl="1"/>
            <a:r>
              <a:rPr lang="en-US" sz="1400" dirty="0"/>
              <a:t>35 submissions over $1M</a:t>
            </a:r>
          </a:p>
          <a:p>
            <a:pPr lvl="1"/>
            <a:r>
              <a:rPr lang="en-US" sz="1400" dirty="0"/>
              <a:t>67 submissions over $500K</a:t>
            </a:r>
          </a:p>
          <a:p>
            <a:r>
              <a:rPr lang="en-US" sz="1600" dirty="0"/>
              <a:t>Average Price per Submission</a:t>
            </a:r>
          </a:p>
          <a:p>
            <a:pPr lvl="1"/>
            <a:r>
              <a:rPr lang="en-US" sz="1400" dirty="0"/>
              <a:t>Less than $500K – $118K</a:t>
            </a:r>
          </a:p>
          <a:p>
            <a:pPr lvl="1"/>
            <a:r>
              <a:rPr lang="en-US" sz="1400" dirty="0"/>
              <a:t>Less than $1M – $138K</a:t>
            </a:r>
          </a:p>
          <a:p>
            <a:r>
              <a:rPr lang="en-US" sz="1600" dirty="0"/>
              <a:t>Average price is slightly higher than IP3 2018</a:t>
            </a:r>
          </a:p>
          <a:p>
            <a:endParaRPr lang="en-US" sz="16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B5662C7-688F-449F-86AC-8171971B2D04}"/>
              </a:ext>
            </a:extLst>
          </p:cNvPr>
          <p:cNvGraphicFramePr/>
          <p:nvPr/>
        </p:nvGraphicFramePr>
        <p:xfrm>
          <a:off x="419100" y="1397000"/>
          <a:ext cx="5262563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A0DBD1-FFE9-4343-ACC3-E9CAFFE9E945}"/>
              </a:ext>
            </a:extLst>
          </p:cNvPr>
          <p:cNvGraphicFramePr>
            <a:graphicFrameLocks noGrp="1"/>
          </p:cNvGraphicFramePr>
          <p:nvPr/>
        </p:nvGraphicFramePr>
        <p:xfrm>
          <a:off x="6326444" y="3746009"/>
          <a:ext cx="2311401" cy="254689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543051">
                  <a:extLst>
                    <a:ext uri="{9D8B030D-6E8A-4147-A177-3AD203B41FA5}">
                      <a16:colId xmlns:a16="http://schemas.microsoft.com/office/drawing/2014/main" val="946220483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3568054883"/>
                    </a:ext>
                  </a:extLst>
                </a:gridCol>
              </a:tblGrid>
              <a:tr h="299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Top Values</a:t>
                      </a:r>
                      <a:endParaRPr lang="en-US" sz="1100" b="0" i="0" u="none" strike="noStrike" dirty="0">
                        <a:solidFill>
                          <a:srgbClr val="52525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effectLst/>
                        </a:rPr>
                        <a:t>Lots</a:t>
                      </a:r>
                      <a:endParaRPr lang="en-US" sz="1100" b="1" u="none" strike="noStrike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676782455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$100,000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8312651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$25,000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90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5698790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$50,000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85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402726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$75,000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4151178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$125,000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58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0638572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$150,000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1202650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$90,000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9322861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$200,000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1760320"/>
                  </a:ext>
                </a:extLst>
              </a:tr>
              <a:tr h="249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$250,000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1110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55A3686-93C6-49CF-9F90-E19648245732}"/>
              </a:ext>
            </a:extLst>
          </p:cNvPr>
          <p:cNvSpPr txBox="1"/>
          <p:nvPr/>
        </p:nvSpPr>
        <p:spPr>
          <a:xfrm>
            <a:off x="-14592" y="6661150"/>
            <a:ext cx="3651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AST - IP3 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31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7950-F989-4AB0-9012-453EDC1D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Purchased?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1D1EC0-84F5-4322-99E3-21BDEB80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17811"/>
            <a:ext cx="8305800" cy="4695612"/>
          </a:xfrm>
        </p:spPr>
        <p:txBody>
          <a:bodyPr>
            <a:normAutofit/>
          </a:bodyPr>
          <a:lstStyle/>
          <a:p>
            <a:r>
              <a:rPr lang="en-US" dirty="0"/>
              <a:t>45 AST Deals purchased in IP3 which comprised 113 active patent filings in 53 families</a:t>
            </a:r>
          </a:p>
          <a:p>
            <a:pPr lvl="1"/>
            <a:r>
              <a:rPr lang="en-US" dirty="0"/>
              <a:t>91 US Patents, 6 US Applications</a:t>
            </a:r>
          </a:p>
          <a:p>
            <a:pPr lvl="1"/>
            <a:r>
              <a:rPr lang="en-US" dirty="0"/>
              <a:t>16 foreign patents – 2 CN, 1 DE, 3 EP, 1 FR, 2 GB, 1 JP, 1 KR, 5 TW</a:t>
            </a:r>
          </a:p>
          <a:p>
            <a:r>
              <a:rPr lang="en-US" dirty="0"/>
              <a:t>Average 2.5 assets per family (compared to 1.7 in 2018 and 3.6 in 2017)</a:t>
            </a:r>
          </a:p>
          <a:p>
            <a:pPr lvl="1"/>
            <a:r>
              <a:rPr lang="en-US" dirty="0"/>
              <a:t>28 deals with 1 US patent, 9 deals with 2 US patents, 8 deals with 3+ US patents</a:t>
            </a:r>
          </a:p>
          <a:p>
            <a:pPr lvl="1"/>
            <a:r>
              <a:rPr lang="en-US" dirty="0"/>
              <a:t>9 deals - each with at least one foreign patent</a:t>
            </a:r>
          </a:p>
          <a:p>
            <a:r>
              <a:rPr lang="en-US" dirty="0"/>
              <a:t>34 different sellers and 8 brokers</a:t>
            </a:r>
          </a:p>
          <a:p>
            <a:pPr lvl="1"/>
            <a:r>
              <a:rPr lang="en-US" dirty="0"/>
              <a:t>22 out of 45 purchased deals were from Brokers/Intermediaries </a:t>
            </a:r>
          </a:p>
          <a:p>
            <a:pPr lvl="1"/>
            <a:r>
              <a:rPr lang="en-US" dirty="0"/>
              <a:t>Type of Sellers – </a:t>
            </a:r>
          </a:p>
          <a:p>
            <a:pPr lvl="2"/>
            <a:r>
              <a:rPr lang="en-US" dirty="0"/>
              <a:t>16 deals from Non-Practicing Entities/Patent Holding Companies</a:t>
            </a:r>
          </a:p>
          <a:p>
            <a:pPr lvl="2"/>
            <a:r>
              <a:rPr lang="en-US" dirty="0"/>
              <a:t>14 deals from Practicing Entities</a:t>
            </a:r>
          </a:p>
          <a:p>
            <a:pPr lvl="2"/>
            <a:r>
              <a:rPr lang="en-US" dirty="0"/>
              <a:t>10 deals from Individual Inventors</a:t>
            </a:r>
          </a:p>
          <a:p>
            <a:pPr lvl="2"/>
            <a:r>
              <a:rPr lang="en-US" dirty="0"/>
              <a:t>5 deals from Universities and R&amp;D Institutes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EF61F-EECC-4042-A018-E23A1CCB01C1}"/>
              </a:ext>
            </a:extLst>
          </p:cNvPr>
          <p:cNvSpPr txBox="1"/>
          <p:nvPr/>
        </p:nvSpPr>
        <p:spPr>
          <a:xfrm>
            <a:off x="-14592" y="6661150"/>
            <a:ext cx="3651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AST - IP3 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6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11C9-8969-4395-A584-65652F3E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45 IP3 Deals Purchased - $1,000 to $450,000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BE855-5C32-489F-AA93-42AEF2007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DD814D"/>
                </a:solidFill>
              </a:rPr>
              <a:t>Average Purchase Price for IP3 = $107,933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5356F0-40D3-4982-9444-9EB8B7D78736}"/>
              </a:ext>
            </a:extLst>
          </p:cNvPr>
          <p:cNvSpPr txBox="1">
            <a:spLocks/>
          </p:cNvSpPr>
          <p:nvPr/>
        </p:nvSpPr>
        <p:spPr>
          <a:xfrm>
            <a:off x="5843116" y="1507253"/>
            <a:ext cx="3175280" cy="4410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Gill Sans MT" panose="020B0502020104020203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Median purchase price </a:t>
            </a:r>
          </a:p>
          <a:p>
            <a:pPr lvl="1"/>
            <a:r>
              <a:rPr lang="en-US" sz="2000"/>
              <a:t>Per Deal - $90,000</a:t>
            </a:r>
          </a:p>
          <a:p>
            <a:pPr lvl="1"/>
            <a:r>
              <a:rPr lang="en-US" sz="2000"/>
              <a:t>Per Family - $75,00</a:t>
            </a:r>
          </a:p>
          <a:p>
            <a:pPr lvl="1"/>
            <a:endParaRPr lang="en-US" sz="2000"/>
          </a:p>
          <a:p>
            <a:r>
              <a:rPr lang="en-US"/>
              <a:t>Average purchase price</a:t>
            </a:r>
          </a:p>
          <a:p>
            <a:pPr lvl="1"/>
            <a:r>
              <a:rPr lang="en-US" sz="2000"/>
              <a:t>Per Deal - $107,933</a:t>
            </a:r>
          </a:p>
          <a:p>
            <a:pPr lvl="1"/>
            <a:r>
              <a:rPr lang="en-US" sz="2000"/>
              <a:t>Per Family - $95,526</a:t>
            </a:r>
          </a:p>
          <a:p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115E78-BD22-485C-8C32-0D3884726352}"/>
              </a:ext>
            </a:extLst>
          </p:cNvPr>
          <p:cNvGraphicFramePr/>
          <p:nvPr/>
        </p:nvGraphicFramePr>
        <p:xfrm>
          <a:off x="419100" y="1397000"/>
          <a:ext cx="5262563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45C7768-6906-48FB-B683-F4A2EE334103}"/>
              </a:ext>
            </a:extLst>
          </p:cNvPr>
          <p:cNvSpPr txBox="1"/>
          <p:nvPr/>
        </p:nvSpPr>
        <p:spPr>
          <a:xfrm>
            <a:off x="-14592" y="6661150"/>
            <a:ext cx="3651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AST - IP3 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3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F592159-FCB4-4693-9240-B11C4BB9C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8576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D814D"/>
      </a:accent1>
      <a:accent2>
        <a:srgbClr val="09458D"/>
      </a:accent2>
      <a:accent3>
        <a:srgbClr val="70AD47"/>
      </a:accent3>
      <a:accent4>
        <a:srgbClr val="FFC000"/>
      </a:accent4>
      <a:accent5>
        <a:srgbClr val="5B9BD5"/>
      </a:accent5>
      <a:accent6>
        <a:srgbClr val="A5A5A5"/>
      </a:accent6>
      <a:hlink>
        <a:srgbClr val="0563C1"/>
      </a:hlink>
      <a:folHlink>
        <a:srgbClr val="954F72"/>
      </a:folHlink>
    </a:clrScheme>
    <a:fontScheme name="AST">
      <a:majorFont>
        <a:latin typeface="Futur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 TEMPLATE NEW " id="{76D6260B-DD7B-45AF-99DF-0219447C6C09}" vid="{091F4EBA-ED91-4FA2-B3E2-9113BC9E2F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89C359221F84CA6C8A700AD48302A" ma:contentTypeVersion="80" ma:contentTypeDescription="Create a new document." ma:contentTypeScope="" ma:versionID="e1c23e3a8347b90fc49918e6a28683fd">
  <xsd:schema xmlns:xsd="http://www.w3.org/2001/XMLSchema" xmlns:xs="http://www.w3.org/2001/XMLSchema" xmlns:p="http://schemas.microsoft.com/office/2006/metadata/properties" xmlns:ns2="d62b6ecb-acff-4b24-a527-ff2b271ebe71" xmlns:ns3="06fa9243-f6f6-4c83-8c18-4e880acd4ff6" targetNamespace="http://schemas.microsoft.com/office/2006/metadata/properties" ma:root="true" ma:fieldsID="02c486f65d1c0a4ead8bab6cee2b8369" ns2:_="" ns3:_="">
    <xsd:import namespace="d62b6ecb-acff-4b24-a527-ff2b271ebe71"/>
    <xsd:import namespace="06fa9243-f6f6-4c83-8c18-4e880acd4f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2:_dlc_DocId" minOccurs="0"/>
                <xsd:element ref="ns2:_dlc_DocIdUrl" minOccurs="0"/>
                <xsd:element ref="ns2:_dlc_DocIdPersistId" minOccurs="0"/>
                <xsd:element ref="ns3:MediaServiceLocation" minOccurs="0"/>
                <xsd:element ref="ns3:Notes0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b6ecb-acff-4b24-a527-ff2b271ebe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a9243-f6f6-4c83-8c18-4e880acd4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Notes0" ma:index="19" nillable="true" ma:displayName="Notes" ma:internalName="Notes0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62b6ecb-acff-4b24-a527-ff2b271ebe71">23CEHAA2X2SM-2102554853-100940</_dlc_DocId>
    <_dlc_DocIdUrl xmlns="d62b6ecb-acff-4b24-a527-ff2b271ebe71">
      <Url>https://slidegenius365.sharepoint.com/_layouts/15/DocIdRedir.aspx?ID=23CEHAA2X2SM-2102554853-100940</Url>
      <Description>23CEHAA2X2SM-2102554853-100940</Description>
    </_dlc_DocIdUrl>
    <Notes0 xmlns="06fa9243-f6f6-4c83-8c18-4e880acd4ff6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F592AE-13AF-490F-BD75-71AA892256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1F1BECC-6218-4C9E-AF16-9996317DB4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b6ecb-acff-4b24-a527-ff2b271ebe71"/>
    <ds:schemaRef ds:uri="06fa9243-f6f6-4c83-8c18-4e880acd4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A3147C-238E-4508-8664-5F7847AC448D}">
  <ds:schemaRefs>
    <ds:schemaRef ds:uri="http://purl.org/dc/terms/"/>
    <ds:schemaRef ds:uri="http://schemas.microsoft.com/office/2006/documentManagement/types"/>
    <ds:schemaRef ds:uri="http://purl.org/dc/elements/1.1/"/>
    <ds:schemaRef ds:uri="d62b6ecb-acff-4b24-a527-ff2b271ebe71"/>
    <ds:schemaRef ds:uri="http://schemas.openxmlformats.org/package/2006/metadata/core-properties"/>
    <ds:schemaRef ds:uri="http://schemas.microsoft.com/office/infopath/2007/PartnerControls"/>
    <ds:schemaRef ds:uri="06fa9243-f6f6-4c83-8c18-4e880acd4ff6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26FF09E-A635-4783-B230-B22E6AA29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961</Words>
  <Application>Microsoft Office PowerPoint</Application>
  <PresentationFormat>On-screen Show (4:3)</PresentationFormat>
  <Paragraphs>189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Futura</vt:lpstr>
      <vt:lpstr>Gill Sans MT</vt:lpstr>
      <vt:lpstr>Office Theme</vt:lpstr>
      <vt:lpstr>IP3 2019 Analytics for media</vt:lpstr>
      <vt:lpstr>IP3 2019 Overview</vt:lpstr>
      <vt:lpstr>IP3 2019 Results Summary</vt:lpstr>
      <vt:lpstr>IP3 2019 Submission Stats</vt:lpstr>
      <vt:lpstr>IP3 Submissions by Seller Submitted Categories</vt:lpstr>
      <vt:lpstr>IP3 2019 Price Expectations - $1,000 to $350M</vt:lpstr>
      <vt:lpstr>What was Purchased?</vt:lpstr>
      <vt:lpstr>45 IP3 Deals Purchased - $1,000 to $450,000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Villaluna</dc:creator>
  <cp:lastModifiedBy>Courtney Paolino</cp:lastModifiedBy>
  <cp:revision>27</cp:revision>
  <dcterms:created xsi:type="dcterms:W3CDTF">2019-04-10T18:48:52Z</dcterms:created>
  <dcterms:modified xsi:type="dcterms:W3CDTF">2020-03-24T17:55:44Z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0x010100C4689C359221F84CA6C8A700AD48302A</vt:lpwstr>
  </property>
  <property fmtid="{D5CDD505-2E9C-101B-9397-08002B2CF9AE}" pid="3" name="_dlc_DocIdItemGuid">
    <vt:lpwstr>eded40da-98d1-4bfa-9e25-f6f532ae6899</vt:lpwstr>
  </property>
</Properties>
</file>